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media/image7.jpeg" ContentType="image/jpeg"/>
  <Override PartName="/ppt/media/image8.jpeg" ContentType="image/jpeg"/>
  <Override PartName="/ppt/media/image9.jpeg" ContentType="image/jpeg"/>
  <Override PartName="/ppt/media/image10.jpeg" ContentType="image/jpeg"/>
  <Override PartName="/ppt/media/image11.jpeg" ContentType="image/jpeg"/>
  <Override PartName="/ppt/media/image12.jpeg" ContentType="image/jpeg"/>
  <Override PartName="/ppt/media/image13.jpeg" ContentType="image/jpeg"/>
  <Override PartName="/ppt/media/image14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FFFFFF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1pPr>
    <a:lvl2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FFFFFF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2pPr>
    <a:lvl3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FFFFFF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3pPr>
    <a:lvl4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FFFFFF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4pPr>
    <a:lvl5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FFFFFF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5pPr>
    <a:lvl6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FFFFFF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6pPr>
    <a:lvl7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FFFFFF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7pPr>
    <a:lvl8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FFFFFF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8pPr>
    <a:lvl9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FFFFFF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676164">
              <a:alpha val="36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0" cap="flat">
              <a:noFill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0071EB">
              <a:alpha val="60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0071EB">
              <a:alpha val="60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0" cap="flat">
              <a:noFill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0071EB">
              <a:alpha val="60000"/>
            </a:srgbClr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676163">
              <a:alpha val="36000"/>
            </a:srgbClr>
          </a:solidFill>
        </a:fill>
      </a:tcStyle>
    </a:wholeTbl>
    <a:band2H>
      <a:tcTxStyle b="def" i="def"/>
      <a:tcStyle>
        <a:tcBdr/>
        <a:fill>
          <a:solidFill>
            <a:srgbClr val="676163">
              <a:alpha val="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0" cap="flat">
              <a:noFill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97EB">
              <a:alpha val="75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97EB">
              <a:alpha val="75000"/>
            </a:srgb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94908F">
              <a:alpha val="64999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71E00">
              <a:alpha val="80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2800">
              <a:alpha val="80000"/>
            </a:srgbClr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wholeTbl>
    <a:band2H>
      <a:tcTxStyle b="def" i="def"/>
      <a:tcStyle>
        <a:tcBdr/>
        <a:fill>
          <a:solidFill>
            <a:srgbClr val="676163">
              <a:alpha val="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B400">
              <a:alpha val="90000"/>
            </a:srgbClr>
          </a:solidFill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B400">
              <a:alpha val="90000"/>
            </a:srgbClr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676164">
              <a:alpha val="36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27D7D">
              <a:alpha val="64999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27D7D">
              <a:alpha val="64999"/>
            </a:srgbClr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676164">
              <a:alpha val="36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A0A4A8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A0A4A8"/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6" name="Shape 116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850900" y="1270000"/>
            <a:ext cx="11303000" cy="35052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850900" y="4864100"/>
            <a:ext cx="11303000" cy="15748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</a:defRPr>
            </a:lvl1pPr>
            <a:lvl2pPr marL="0" indent="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</a:defRPr>
            </a:lvl2pPr>
            <a:lvl3pPr marL="0" indent="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</a:defRPr>
            </a:lvl3pPr>
            <a:lvl4pPr marL="0" indent="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</a:defRPr>
            </a:lvl4pPr>
            <a:lvl5pPr marL="0" indent="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–Johnny Appleseed"/>
          <p:cNvSpPr txBox="1"/>
          <p:nvPr>
            <p:ph type="body" sz="quarter" idx="13"/>
          </p:nvPr>
        </p:nvSpPr>
        <p:spPr>
          <a:xfrm>
            <a:off x="1270000" y="6362700"/>
            <a:ext cx="10464800" cy="461366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i="1" sz="2400">
                <a:solidFill>
                  <a:srgbClr val="73BFFF"/>
                </a:solidFill>
                <a:effectLst>
                  <a:outerShdw sx="100000" sy="100000" kx="0" ky="0" algn="b" rotWithShape="0" blurRad="38100" dist="36285" dir="2700000">
                    <a:srgbClr val="000000">
                      <a:alpha val="48000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–Johnny Appleseed</a:t>
            </a:r>
          </a:p>
        </p:txBody>
      </p:sp>
      <p:sp>
        <p:nvSpPr>
          <p:cNvPr id="93" name="“Type a quote here.”"/>
          <p:cNvSpPr txBox="1"/>
          <p:nvPr>
            <p:ph type="body" sz="quarter" idx="14"/>
          </p:nvPr>
        </p:nvSpPr>
        <p:spPr>
          <a:xfrm>
            <a:off x="1270000" y="4267200"/>
            <a:ext cx="10464800" cy="6477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>
                <a:effectLst>
                  <a:outerShdw sx="100000" sy="100000" kx="0" ky="0" algn="b" rotWithShape="0" blurRad="38100" dist="54428" dir="2700000">
                    <a:srgbClr val="000000">
                      <a:alpha val="48000"/>
                    </a:srgbClr>
                  </a:outerShdw>
                </a:effectLst>
              </a:defRPr>
            </a:lvl1pPr>
          </a:lstStyle>
          <a:p>
            <a:pPr/>
            <a:r>
              <a:t>“Type a quote here.” </a:t>
            </a:r>
          </a:p>
        </p:txBody>
      </p:sp>
      <p:sp>
        <p:nvSpPr>
          <p:cNvPr id="9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143070724_2880x2159.jpeg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/>
          <p:nvPr>
            <p:ph type="pic" idx="13"/>
          </p:nvPr>
        </p:nvSpPr>
        <p:spPr>
          <a:xfrm>
            <a:off x="825500" y="914400"/>
            <a:ext cx="11341100" cy="57404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itle Text"/>
          <p:cNvSpPr txBox="1"/>
          <p:nvPr>
            <p:ph type="title"/>
          </p:nvPr>
        </p:nvSpPr>
        <p:spPr>
          <a:xfrm>
            <a:off x="787400" y="6807200"/>
            <a:ext cx="11430000" cy="12192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2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Text"/>
          <p:cNvSpPr txBox="1"/>
          <p:nvPr>
            <p:ph type="title"/>
          </p:nvPr>
        </p:nvSpPr>
        <p:spPr>
          <a:xfrm>
            <a:off x="787400" y="3657600"/>
            <a:ext cx="11430000" cy="24384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143070716_1012x1350.jpeg"/>
          <p:cNvSpPr/>
          <p:nvPr>
            <p:ph type="pic" sz="half" idx="13"/>
          </p:nvPr>
        </p:nvSpPr>
        <p:spPr>
          <a:xfrm>
            <a:off x="7200900" y="1257300"/>
            <a:ext cx="5016500" cy="72136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8" name="Title Text"/>
          <p:cNvSpPr txBox="1"/>
          <p:nvPr>
            <p:ph type="title"/>
          </p:nvPr>
        </p:nvSpPr>
        <p:spPr>
          <a:xfrm>
            <a:off x="787400" y="1384300"/>
            <a:ext cx="5638800" cy="35052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39" name="Body Level One…"/>
          <p:cNvSpPr txBox="1"/>
          <p:nvPr>
            <p:ph type="body" sz="quarter" idx="1"/>
          </p:nvPr>
        </p:nvSpPr>
        <p:spPr>
          <a:xfrm>
            <a:off x="787400" y="4876800"/>
            <a:ext cx="5638800" cy="37592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</a:defRPr>
            </a:lvl1pPr>
            <a:lvl2pPr marL="0" indent="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</a:defRPr>
            </a:lvl2pPr>
            <a:lvl3pPr marL="0" indent="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</a:defRPr>
            </a:lvl3pPr>
            <a:lvl4pPr marL="0" indent="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</a:defRPr>
            </a:lvl4pPr>
            <a:lvl5pPr marL="0" indent="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6" name="Body Level One…"/>
          <p:cNvSpPr txBox="1"/>
          <p:nvPr>
            <p:ph type="body" idx="1"/>
          </p:nvPr>
        </p:nvSpPr>
        <p:spPr>
          <a:xfrm>
            <a:off x="787400" y="2768600"/>
            <a:ext cx="11430000" cy="5715000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143070716_1012x1350.jpeg"/>
          <p:cNvSpPr/>
          <p:nvPr>
            <p:ph type="pic" sz="half" idx="13"/>
          </p:nvPr>
        </p:nvSpPr>
        <p:spPr>
          <a:xfrm>
            <a:off x="7213600" y="2755900"/>
            <a:ext cx="5016500" cy="57150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5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6" name="Body Level One…"/>
          <p:cNvSpPr txBox="1"/>
          <p:nvPr>
            <p:ph type="body" sz="half" idx="1"/>
          </p:nvPr>
        </p:nvSpPr>
        <p:spPr>
          <a:xfrm>
            <a:off x="787400" y="2768600"/>
            <a:ext cx="5422900" cy="5715000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143070718_1000x750.jpeg"/>
          <p:cNvSpPr/>
          <p:nvPr>
            <p:ph type="pic" sz="quarter" idx="13"/>
          </p:nvPr>
        </p:nvSpPr>
        <p:spPr>
          <a:xfrm>
            <a:off x="6858000" y="5105400"/>
            <a:ext cx="5321300" cy="3381384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3" name="143070724_2880x2159.jpeg"/>
          <p:cNvSpPr/>
          <p:nvPr>
            <p:ph type="pic" sz="quarter" idx="14"/>
          </p:nvPr>
        </p:nvSpPr>
        <p:spPr>
          <a:xfrm>
            <a:off x="6858000" y="1270000"/>
            <a:ext cx="5316292" cy="33782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143070716_1012x1350.jpeg"/>
          <p:cNvSpPr/>
          <p:nvPr>
            <p:ph type="pic" sz="half" idx="15"/>
          </p:nvPr>
        </p:nvSpPr>
        <p:spPr>
          <a:xfrm>
            <a:off x="1143000" y="1244600"/>
            <a:ext cx="5219700" cy="72136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Slide Number"/>
          <p:cNvSpPr txBox="1"/>
          <p:nvPr>
            <p:ph type="sldNum" sz="quarter" idx="2"/>
          </p:nvPr>
        </p:nvSpPr>
        <p:spPr>
          <a:xfrm>
            <a:off x="12534899" y="9311678"/>
            <a:ext cx="312015" cy="312344"/>
          </a:xfrm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ody Level One…"/>
          <p:cNvSpPr txBox="1"/>
          <p:nvPr>
            <p:ph type="body" idx="1"/>
          </p:nvPr>
        </p:nvSpPr>
        <p:spPr>
          <a:xfrm>
            <a:off x="787400" y="1371600"/>
            <a:ext cx="11430000" cy="7010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buBlip>
                <a:blip r:embed="rId3"/>
              </a:buBlip>
            </a:lvl1pPr>
            <a:lvl2pPr>
              <a:buBlip>
                <a:blip r:embed="rId3"/>
              </a:buBlip>
            </a:lvl2pPr>
            <a:lvl3pPr>
              <a:buBlip>
                <a:blip r:embed="rId3"/>
              </a:buBlip>
            </a:lvl3pPr>
            <a:lvl4pPr>
              <a:buBlip>
                <a:blip r:embed="rId3"/>
              </a:buBlip>
            </a:lvl4pPr>
            <a:lvl5pPr>
              <a:buBlip>
                <a:blip r:embed="rId3"/>
              </a:buBlip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" name="Title Text"/>
          <p:cNvSpPr txBox="1"/>
          <p:nvPr>
            <p:ph type="title"/>
          </p:nvPr>
        </p:nvSpPr>
        <p:spPr>
          <a:xfrm>
            <a:off x="787400" y="254000"/>
            <a:ext cx="11430000" cy="2438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2536220" y="9311678"/>
            <a:ext cx="312015" cy="312344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r">
              <a:defRPr b="1" sz="1400">
                <a:solidFill>
                  <a:srgbClr val="FFFFFF">
                    <a:alpha val="70000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  <p:transition xmlns:p14="http://schemas.microsoft.com/office/powerpoint/2010/main" spd="med" advClick="1"/>
  <p:txStyles>
    <p:titleStyle>
      <a:lvl1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1pPr>
      <a:lvl2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2pPr>
      <a:lvl3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3pPr>
      <a:lvl4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4pPr>
      <a:lvl5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5pPr>
      <a:lvl6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6pPr>
      <a:lvl7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7pPr>
      <a:lvl8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8pPr>
      <a:lvl9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36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1pPr>
      <a:lvl2pPr marL="889000" marR="0" indent="-444500" algn="l" defTabSz="584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36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2pPr>
      <a:lvl3pPr marL="1333500" marR="0" indent="-444500" algn="l" defTabSz="584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36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3pPr>
      <a:lvl4pPr marL="1778000" marR="0" indent="-444500" algn="l" defTabSz="584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36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4pPr>
      <a:lvl5pPr marL="2222500" marR="0" indent="-444500" algn="l" defTabSz="584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36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5pPr>
      <a:lvl6pPr marL="2667000" marR="0" indent="-444500" algn="l" defTabSz="584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36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6pPr>
      <a:lvl7pPr marL="3111500" marR="0" indent="-444500" algn="l" defTabSz="584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36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7pPr>
      <a:lvl8pPr marL="3556000" marR="0" indent="-444500" algn="l" defTabSz="584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36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8pPr>
      <a:lvl9pPr marL="4000500" marR="0" indent="-444500" algn="l" defTabSz="584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36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9pPr>
    </p:bodyStyle>
    <p:otherStyle>
      <a:lvl1pPr marL="0" marR="0" indent="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2286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4572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6858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9144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11430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13716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16002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18288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11.jpeg"/><Relationship Id="rId4" Type="http://schemas.openxmlformats.org/officeDocument/2006/relationships/image" Target="../media/image12.jpe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.png"/><Relationship Id="rId3" Type="http://schemas.openxmlformats.org/officeDocument/2006/relationships/image" Target="../media/image1.tif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1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4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.png"/><Relationship Id="rId3" Type="http://schemas.openxmlformats.org/officeDocument/2006/relationships/image" Target="../media/image15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.png"/><Relationship Id="rId3" Type="http://schemas.openxmlformats.org/officeDocument/2006/relationships/hyperlink" Target="https://mitpress.mit.edu/books/parallel-distributed-processing-volume-1" TargetMode="External"/><Relationship Id="rId4" Type="http://schemas.openxmlformats.org/officeDocument/2006/relationships/hyperlink" Target="https://towardsdatascience.com/a-walkthrough-of-convolutional-neural-network-7f474f91d7bd" TargetMode="External"/><Relationship Id="rId5" Type="http://schemas.openxmlformats.org/officeDocument/2006/relationships/hyperlink" Target="https://skymind.ai/wiki/convolutional-network" TargetMode="External"/><Relationship Id="rId6" Type="http://schemas.openxmlformats.org/officeDocument/2006/relationships/hyperlink" Target="https://www.theverge.com/2018/12/17/18144356/ai-image-generation-fake-faces-people-nvidia-generative-adversarial-networks-gans" TargetMode="External"/><Relationship Id="rId7" Type="http://schemas.openxmlformats.org/officeDocument/2006/relationships/hyperlink" Target="http://keras.io" TargetMode="External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3.jpe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4.jpe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.jpeg"/><Relationship Id="rId3" Type="http://schemas.openxmlformats.org/officeDocument/2006/relationships/image" Target="../media/image4.jpeg"/><Relationship Id="rId4" Type="http://schemas.openxmlformats.org/officeDocument/2006/relationships/image" Target="../media/image5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jpeg"/><Relationship Id="rId3" Type="http://schemas.openxmlformats.org/officeDocument/2006/relationships/image" Target="../media/image6.jpe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7.jpe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8.jpe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jpeg"/><Relationship Id="rId3" Type="http://schemas.openxmlformats.org/officeDocument/2006/relationships/image" Target="../media/image10.jpe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" name="Image Gallery"/>
          <p:cNvGrpSpPr/>
          <p:nvPr/>
        </p:nvGrpSpPr>
        <p:grpSpPr>
          <a:xfrm>
            <a:off x="787400" y="1371600"/>
            <a:ext cx="11430000" cy="7086600"/>
            <a:chOff x="0" y="0"/>
            <a:chExt cx="11430000" cy="7086600"/>
          </a:xfrm>
        </p:grpSpPr>
        <p:pic>
          <p:nvPicPr>
            <p:cNvPr id="118" name="Toyota_Concept-i_0003.jpg" descr="Toyota_Concept-i_0003.jp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5386" t="0" r="5386" b="0"/>
            <a:stretch>
              <a:fillRect/>
            </a:stretch>
          </p:blipFill>
          <p:spPr>
            <a:xfrm>
              <a:off x="0" y="0"/>
              <a:ext cx="11430000" cy="656056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19" name="By Albert Choy (@askchoy)"/>
            <p:cNvSpPr/>
            <p:nvPr/>
          </p:nvSpPr>
          <p:spPr>
            <a:xfrm>
              <a:off x="0" y="6636767"/>
              <a:ext cx="11430000" cy="44983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6200" tIns="76200" rIns="76200" bIns="76200" numCol="1" anchor="t">
              <a:noAutofit/>
            </a:bodyPr>
            <a:lstStyle>
              <a:lvl1pPr>
                <a:defRPr sz="2000"/>
              </a:lvl1pPr>
            </a:lstStyle>
            <a:p>
              <a:pPr/>
              <a:r>
                <a:t>By Albert Choy (@askchoy)</a:t>
              </a:r>
            </a:p>
          </p:txBody>
        </p:sp>
      </p:grpSp>
      <p:sp>
        <p:nvSpPr>
          <p:cNvPr id="121" name="Computer Vision 2019"/>
          <p:cNvSpPr txBox="1"/>
          <p:nvPr>
            <p:ph type="ctrTitle"/>
          </p:nvPr>
        </p:nvSpPr>
        <p:spPr>
          <a:xfrm>
            <a:off x="850900" y="4368800"/>
            <a:ext cx="11303000" cy="35052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40FF"/>
                </a:solidFill>
              </a:defRPr>
            </a:lvl1pPr>
          </a:lstStyle>
          <a:p>
            <a:pPr/>
            <a:r>
              <a:t>Computer Vision 2019</a:t>
            </a:r>
          </a:p>
        </p:txBody>
      </p:sp>
      <p:sp>
        <p:nvSpPr>
          <p:cNvPr id="122" name="Build Your Own Smart Car using CNN"/>
          <p:cNvSpPr txBox="1"/>
          <p:nvPr>
            <p:ph type="subTitle" sz="quarter" idx="1"/>
          </p:nvPr>
        </p:nvSpPr>
        <p:spPr>
          <a:xfrm>
            <a:off x="4565401" y="558800"/>
            <a:ext cx="7653885" cy="756345"/>
          </a:xfrm>
          <a:prstGeom prst="rect">
            <a:avLst/>
          </a:prstGeom>
          <a:solidFill>
            <a:srgbClr val="94908F">
              <a:alpha val="64999"/>
            </a:srgbClr>
          </a:solidFill>
          <a:effectLst>
            <a:outerShdw sx="100000" sy="100000" kx="0" ky="0" algn="b" rotWithShape="0" blurRad="101600" dist="38100" dir="5400000">
              <a:srgbClr val="000000">
                <a:alpha val="50000"/>
              </a:srgbClr>
            </a:outerShdw>
          </a:effectLst>
        </p:spPr>
        <p:txBody>
          <a:bodyPr/>
          <a:lstStyle>
            <a:lvl1pPr>
              <a:defRPr sz="3600">
                <a:solidFill>
                  <a:srgbClr val="FFFFFF"/>
                </a:solidFill>
              </a:defRPr>
            </a:lvl1pPr>
          </a:lstStyle>
          <a:p>
            <a:pPr/>
            <a:r>
              <a:t>Build Your Own Smart Car using CNN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Deep Learning Architecture"/>
          <p:cNvSpPr txBox="1"/>
          <p:nvPr>
            <p:ph type="title"/>
          </p:nvPr>
        </p:nvSpPr>
        <p:spPr>
          <a:xfrm>
            <a:off x="787400" y="254000"/>
            <a:ext cx="11430000" cy="1366094"/>
          </a:xfrm>
          <a:prstGeom prst="rect">
            <a:avLst/>
          </a:prstGeom>
        </p:spPr>
        <p:txBody>
          <a:bodyPr/>
          <a:lstStyle/>
          <a:p>
            <a:pPr/>
            <a:r>
              <a:t>Deep Learning Architecture</a:t>
            </a:r>
          </a:p>
        </p:txBody>
      </p:sp>
      <p:sp>
        <p:nvSpPr>
          <p:cNvPr id="165" name="Perceptron (linear function)…"/>
          <p:cNvSpPr txBox="1"/>
          <p:nvPr>
            <p:ph type="body" idx="1"/>
          </p:nvPr>
        </p:nvSpPr>
        <p:spPr>
          <a:xfrm>
            <a:off x="787400" y="1844823"/>
            <a:ext cx="11430000" cy="6638777"/>
          </a:xfrm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Perceptron (linear function)</a:t>
            </a:r>
          </a:p>
          <a:p>
            <a:pPr>
              <a:buBlip>
                <a:blip r:embed="rId2"/>
              </a:buBlip>
            </a:pPr>
            <a:r>
              <a:t>Multi-Layer Perceptron (MLP)</a:t>
            </a:r>
          </a:p>
          <a:p>
            <a:pPr>
              <a:buBlip>
                <a:blip r:embed="rId2"/>
              </a:buBlip>
            </a:pPr>
            <a:r>
              <a:t>Hidden Layers</a:t>
            </a:r>
          </a:p>
          <a:p>
            <a:pPr>
              <a:buBlip>
                <a:blip r:embed="rId2"/>
              </a:buBlip>
            </a:pPr>
            <a:r>
              <a:t>CNN</a:t>
            </a:r>
          </a:p>
        </p:txBody>
      </p:sp>
      <p:pic>
        <p:nvPicPr>
          <p:cNvPr id="166" name="mlp_architecture.jpg" descr="mlp_architecture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206203" y="5345469"/>
            <a:ext cx="6447115" cy="3820788"/>
          </a:xfrm>
          <a:prstGeom prst="rect">
            <a:avLst/>
          </a:prstGeom>
          <a:ln w="12700">
            <a:miter lim="400000"/>
          </a:ln>
        </p:spPr>
      </p:pic>
      <p:pic>
        <p:nvPicPr>
          <p:cNvPr id="167" name="perceptron.jpg" descr="perceptron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666132" y="2817922"/>
            <a:ext cx="4987880" cy="242159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Convolutional NNs"/>
          <p:cNvSpPr txBox="1"/>
          <p:nvPr>
            <p:ph type="title"/>
          </p:nvPr>
        </p:nvSpPr>
        <p:spPr>
          <a:xfrm>
            <a:off x="558800" y="254000"/>
            <a:ext cx="9682312" cy="636241"/>
          </a:xfrm>
          <a:prstGeom prst="rect">
            <a:avLst/>
          </a:prstGeom>
        </p:spPr>
        <p:txBody>
          <a:bodyPr/>
          <a:lstStyle>
            <a:lvl1pPr defTabSz="414781">
              <a:defRPr sz="3550">
                <a:effectLst>
                  <a:outerShdw sx="100000" sy="100000" kx="0" ky="0" algn="b" rotWithShape="0" blurRad="36068" dist="27050" dir="5400000">
                    <a:srgbClr val="000000"/>
                  </a:outerShdw>
                </a:effectLst>
              </a:defRPr>
            </a:lvl1pPr>
          </a:lstStyle>
          <a:p>
            <a:pPr/>
            <a:r>
              <a:t>Convolutional NNs</a:t>
            </a:r>
          </a:p>
        </p:txBody>
      </p:sp>
      <p:pic>
        <p:nvPicPr>
          <p:cNvPr id="170" name="Typical_cnn.png" descr="Typical_cnn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6058" y="1663040"/>
            <a:ext cx="11390082" cy="3504641"/>
          </a:xfrm>
          <a:prstGeom prst="rect">
            <a:avLst/>
          </a:prstGeom>
          <a:ln w="12700">
            <a:miter lim="400000"/>
          </a:ln>
        </p:spPr>
      </p:pic>
      <p:sp>
        <p:nvSpPr>
          <p:cNvPr id="171" name="Convolutional: “to convolve” or roll together. A convolution is the integral measuring how much two functions overlap as one passes over the other. Its a way of mixing two functions by multiplying them.…"/>
          <p:cNvSpPr txBox="1"/>
          <p:nvPr/>
        </p:nvSpPr>
        <p:spPr>
          <a:xfrm>
            <a:off x="909734" y="5459070"/>
            <a:ext cx="11007532" cy="39154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2400"/>
            </a:pPr>
          </a:p>
          <a:p>
            <a:pPr marL="395111" indent="-395111" algn="l">
              <a:spcBef>
                <a:spcPts val="1000"/>
              </a:spcBef>
              <a:buSzPct val="75000"/>
              <a:buChar char="-"/>
              <a:defRPr sz="2400"/>
            </a:pPr>
            <a:r>
              <a:t>Convolutional: “to convolve” or roll together. A convolution is the integral measuring how much two functions overlap as one passes over the other. Its a way of mixing two functions by multiplying them.</a:t>
            </a:r>
          </a:p>
          <a:p>
            <a:pPr marL="395111" indent="-395111" algn="l">
              <a:spcBef>
                <a:spcPts val="1000"/>
              </a:spcBef>
              <a:buSzPct val="75000"/>
              <a:buChar char="-"/>
              <a:defRPr sz="2400"/>
            </a:pPr>
            <a:r>
              <a:t>Convolutional networks take multiple filters (which picks up different signals over a single image) and map them one by one over an image feature space and create a map of those features. </a:t>
            </a:r>
          </a:p>
          <a:p>
            <a:pPr marL="395111" indent="-395111" algn="l">
              <a:spcBef>
                <a:spcPts val="1000"/>
              </a:spcBef>
              <a:buSzPct val="75000"/>
              <a:buChar char="-"/>
              <a:defRPr sz="2400"/>
            </a:pPr>
            <a:r>
              <a:t>Max pooling, downsampling and subsampling - reduce the size of feature maps</a:t>
            </a:r>
          </a:p>
          <a:p>
            <a:pPr marL="395111" indent="-395111" algn="l">
              <a:spcBef>
                <a:spcPts val="1000"/>
              </a:spcBef>
              <a:buSzPct val="75000"/>
              <a:buChar char="-"/>
              <a:defRPr sz="2400"/>
            </a:pPr>
            <a:r>
              <a:t>Fully connected layers for classification</a:t>
            </a:r>
          </a:p>
        </p:txBody>
      </p:sp>
      <p:pic>
        <p:nvPicPr>
          <p:cNvPr id="172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88900" y="2507488"/>
            <a:ext cx="13004800" cy="473862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Feed raw images to input layer (32x32 or image dimensions are)…"/>
          <p:cNvSpPr txBox="1"/>
          <p:nvPr>
            <p:ph type="body" sz="half" idx="1"/>
          </p:nvPr>
        </p:nvSpPr>
        <p:spPr>
          <a:xfrm>
            <a:off x="787400" y="5222974"/>
            <a:ext cx="11430000" cy="3964286"/>
          </a:xfrm>
          <a:prstGeom prst="rect">
            <a:avLst/>
          </a:prstGeom>
        </p:spPr>
        <p:txBody>
          <a:bodyPr/>
          <a:lstStyle/>
          <a:p>
            <a:pPr marL="422655" indent="-422655" defTabSz="560831">
              <a:spcBef>
                <a:spcPts val="3400"/>
              </a:spcBef>
              <a:buSzPct val="100000"/>
              <a:buAutoNum type="arabicPeriod" startAt="1"/>
              <a:defRPr sz="2304">
                <a:effectLst>
                  <a:outerShdw sx="100000" sy="100000" kx="0" ky="0" algn="b" rotWithShape="0" blurRad="48768" dist="36576" dir="5400000">
                    <a:srgbClr val="000000"/>
                  </a:outerShdw>
                </a:effectLst>
              </a:defRPr>
            </a:pPr>
            <a:r>
              <a:t>Feed raw images to input layer (32x32 or image dimensions are)</a:t>
            </a:r>
          </a:p>
          <a:p>
            <a:pPr marL="422655" indent="-422655" defTabSz="560831">
              <a:spcBef>
                <a:spcPts val="3400"/>
              </a:spcBef>
              <a:buSzPct val="100000"/>
              <a:buAutoNum type="arabicPeriod" startAt="1"/>
              <a:defRPr sz="2304">
                <a:effectLst>
                  <a:outerShdw sx="100000" sy="100000" kx="0" ky="0" algn="b" rotWithShape="0" blurRad="48768" dist="36576" dir="5400000">
                    <a:srgbClr val="000000"/>
                  </a:outerShdw>
                </a:effectLst>
              </a:defRPr>
            </a:pPr>
            <a:r>
              <a:t>CNN layers will detect patterns and extract features -&gt; feature maps</a:t>
            </a:r>
            <a:br/>
            <a:r>
              <a:t>Convolution layer [CONV], Pooling layer [POOL]</a:t>
            </a:r>
          </a:p>
          <a:p>
            <a:pPr marL="422655" indent="-422655" defTabSz="560831">
              <a:spcBef>
                <a:spcPts val="3400"/>
              </a:spcBef>
              <a:buSzPct val="100000"/>
              <a:buAutoNum type="arabicPeriod" startAt="1"/>
              <a:defRPr sz="2304">
                <a:effectLst>
                  <a:outerShdw sx="100000" sy="100000" kx="0" ky="0" algn="b" rotWithShape="0" blurRad="48768" dist="36576" dir="5400000">
                    <a:srgbClr val="000000"/>
                  </a:outerShdw>
                </a:effectLst>
              </a:defRPr>
            </a:pPr>
            <a:r>
              <a:t>Feed features into fully connected [FC] layers for classification</a:t>
            </a:r>
          </a:p>
          <a:p>
            <a:pPr marL="422655" indent="-422655" defTabSz="560831">
              <a:spcBef>
                <a:spcPts val="3400"/>
              </a:spcBef>
              <a:buSzPct val="100000"/>
              <a:buAutoNum type="arabicPeriod" startAt="1"/>
              <a:defRPr sz="2304">
                <a:effectLst>
                  <a:outerShdw sx="100000" sy="100000" kx="0" ky="0" algn="b" rotWithShape="0" blurRad="48768" dist="36576" dir="5400000">
                    <a:srgbClr val="000000"/>
                  </a:outerShdw>
                </a:effectLst>
              </a:defRPr>
            </a:pPr>
            <a:r>
              <a:t>CNN architecture: INPUT -&gt; CONV -&gt; RELU -&gt; POOL -&gt; CONV -&gt; … FC -&gt; SOFTMAX</a:t>
            </a:r>
            <a:br/>
            <a:r>
              <a:t>ReLU and SOFTMAX are activation functions</a:t>
            </a:r>
          </a:p>
        </p:txBody>
      </p:sp>
      <p:pic>
        <p:nvPicPr>
          <p:cNvPr id="175" name="cnn-diagram.png" descr="cnn-diagr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17550" y="652859"/>
            <a:ext cx="11569700" cy="4165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" name="Image Gallery"/>
          <p:cNvGrpSpPr/>
          <p:nvPr/>
        </p:nvGrpSpPr>
        <p:grpSpPr>
          <a:xfrm>
            <a:off x="1358900" y="5194300"/>
            <a:ext cx="10847090" cy="4231879"/>
            <a:chOff x="0" y="0"/>
            <a:chExt cx="10847089" cy="4231878"/>
          </a:xfrm>
        </p:grpSpPr>
        <p:pic>
          <p:nvPicPr>
            <p:cNvPr id="177" name="Screen Shot 2019-04-12 at 2.03.01 PM.png" descr="Screen Shot 2019-04-12 at 2.03.01 PM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0" r="0" b="0"/>
            <a:stretch>
              <a:fillRect/>
            </a:stretch>
          </p:blipFill>
          <p:spPr>
            <a:xfrm>
              <a:off x="591646" y="0"/>
              <a:ext cx="9663798" cy="370584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78" name="Mini AlexNet: 3 CONV, 2 FC layers"/>
            <p:cNvSpPr/>
            <p:nvPr/>
          </p:nvSpPr>
          <p:spPr>
            <a:xfrm>
              <a:off x="0" y="3782045"/>
              <a:ext cx="10847090" cy="4498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6200" tIns="76200" rIns="76200" bIns="76200" numCol="1" anchor="t">
              <a:noAutofit/>
            </a:bodyPr>
            <a:lstStyle>
              <a:lvl1pPr>
                <a:defRPr sz="2000"/>
              </a:lvl1pPr>
            </a:lstStyle>
            <a:p>
              <a:pPr/>
              <a:r>
                <a:t>Mini AlexNet: 3 CONV, 2 FC layers</a:t>
              </a:r>
            </a:p>
          </p:txBody>
        </p:sp>
      </p:grpSp>
      <p:grpSp>
        <p:nvGrpSpPr>
          <p:cNvPr id="182" name="Image Gallery"/>
          <p:cNvGrpSpPr/>
          <p:nvPr/>
        </p:nvGrpSpPr>
        <p:grpSpPr>
          <a:xfrm>
            <a:off x="850900" y="425119"/>
            <a:ext cx="11531600" cy="4552785"/>
            <a:chOff x="0" y="260019"/>
            <a:chExt cx="11531600" cy="4552784"/>
          </a:xfrm>
        </p:grpSpPr>
        <p:pic>
          <p:nvPicPr>
            <p:cNvPr id="180" name="Screen Shot 2019-04-12 at 2.02.48 PM.png" descr="Screen Shot 2019-04-12 at 2.02.48 PM.png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0" r="0" b="0"/>
            <a:stretch>
              <a:fillRect/>
            </a:stretch>
          </p:blipFill>
          <p:spPr>
            <a:xfrm>
              <a:off x="0" y="260019"/>
              <a:ext cx="11531600" cy="376673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81" name="AlexNet CNN architecture: 5 CONV and POOL layers + 3 FC layers"/>
            <p:cNvSpPr/>
            <p:nvPr/>
          </p:nvSpPr>
          <p:spPr>
            <a:xfrm>
              <a:off x="0" y="4362971"/>
              <a:ext cx="11531600" cy="44983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6200" tIns="76200" rIns="76200" bIns="76200" numCol="1" anchor="t">
              <a:noAutofit/>
            </a:bodyPr>
            <a:lstStyle>
              <a:lvl1pPr>
                <a:defRPr sz="2000"/>
              </a:lvl1pPr>
            </a:lstStyle>
            <a:p>
              <a:pPr/>
              <a:r>
                <a:t>AlexNet CNN architecture: 5 CONV and POOL layers + 3 FC layers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keras.png" descr="keras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7200900" y="3582907"/>
            <a:ext cx="5016500" cy="2562386"/>
          </a:xfrm>
          <a:prstGeom prst="rect">
            <a:avLst/>
          </a:prstGeom>
          <a:ln w="12700">
            <a:miter lim="400000"/>
          </a:ln>
        </p:spPr>
      </p:pic>
      <p:sp>
        <p:nvSpPr>
          <p:cNvPr id="185" name="Nuts &amp; Bol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Nuts &amp; Bolts</a:t>
            </a:r>
          </a:p>
        </p:txBody>
      </p:sp>
      <p:sp>
        <p:nvSpPr>
          <p:cNvPr id="186" name="Exploration using Keras, Jupyter &amp; Convolutional NNs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Exploration using Keras, Jupyter &amp; Convolutional NNs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Development Environment (Linux)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28929" indent="-328929" defTabSz="432308">
              <a:spcBef>
                <a:spcPts val="2600"/>
              </a:spcBef>
              <a:buBlip>
                <a:blip r:embed="rId2"/>
              </a:buBlip>
              <a:defRPr sz="2664">
                <a:effectLst>
                  <a:outerShdw sx="100000" sy="100000" kx="0" ky="0" algn="b" rotWithShape="0" blurRad="37592" dist="28194" dir="5400000">
                    <a:srgbClr val="000000"/>
                  </a:outerShdw>
                </a:effectLst>
              </a:defRPr>
            </a:pPr>
            <a:r>
              <a:t>Development Environment (Linux)</a:t>
            </a:r>
          </a:p>
          <a:p>
            <a:pPr lvl="1" marL="657859" indent="-328929" defTabSz="432308">
              <a:spcBef>
                <a:spcPts val="2600"/>
              </a:spcBef>
              <a:buBlip>
                <a:blip r:embed="rId2"/>
              </a:buBlip>
              <a:defRPr sz="2664">
                <a:effectLst>
                  <a:outerShdw sx="100000" sy="100000" kx="0" ky="0" algn="b" rotWithShape="0" blurRad="37592" dist="28194" dir="5400000">
                    <a:srgbClr val="000000"/>
                  </a:outerShdw>
                </a:effectLst>
              </a:defRPr>
            </a:pPr>
            <a:r>
              <a:t>Using floydhub’s (dl-docker) - docker containing ML tools (CPU and GPU versions)</a:t>
            </a:r>
          </a:p>
          <a:p>
            <a:pPr lvl="1" marL="657859" indent="-328929" defTabSz="432308">
              <a:spcBef>
                <a:spcPts val="2600"/>
              </a:spcBef>
              <a:buBlip>
                <a:blip r:embed="rId2"/>
              </a:buBlip>
              <a:defRPr sz="2664">
                <a:effectLst>
                  <a:outerShdw sx="100000" sy="100000" kx="0" ky="0" algn="b" rotWithShape="0" blurRad="37592" dist="28194" dir="5400000">
                    <a:srgbClr val="000000"/>
                  </a:outerShdw>
                </a:effectLst>
              </a:defRPr>
            </a:pPr>
            <a:r>
              <a:t>Keras library</a:t>
            </a:r>
          </a:p>
          <a:p>
            <a:pPr lvl="1" marL="657859" indent="-328929" defTabSz="432308">
              <a:spcBef>
                <a:spcPts val="2600"/>
              </a:spcBef>
              <a:buBlip>
                <a:blip r:embed="rId2"/>
              </a:buBlip>
              <a:defRPr sz="2664">
                <a:effectLst>
                  <a:outerShdw sx="100000" sy="100000" kx="0" ky="0" algn="b" rotWithShape="0" blurRad="37592" dist="28194" dir="5400000">
                    <a:srgbClr val="000000"/>
                  </a:outerShdw>
                </a:effectLst>
              </a:defRPr>
            </a:pPr>
            <a:r>
              <a:t>Jupyter notebook (UI)</a:t>
            </a:r>
          </a:p>
          <a:p>
            <a:pPr lvl="1" marL="657859" indent="-328929" defTabSz="432308">
              <a:spcBef>
                <a:spcPts val="2600"/>
              </a:spcBef>
              <a:buBlip>
                <a:blip r:embed="rId2"/>
              </a:buBlip>
              <a:defRPr sz="2664">
                <a:effectLst>
                  <a:outerShdw sx="100000" sy="100000" kx="0" ky="0" algn="b" rotWithShape="0" blurRad="37592" dist="28194" dir="5400000">
                    <a:srgbClr val="000000"/>
                  </a:outerShdw>
                </a:effectLst>
              </a:defRPr>
            </a:pPr>
            <a:r>
              <a:t>achoy/vision-talk @ GitHub</a:t>
            </a:r>
          </a:p>
          <a:p>
            <a:pPr marL="328929" indent="-328929" defTabSz="432308">
              <a:spcBef>
                <a:spcPts val="2600"/>
              </a:spcBef>
              <a:buBlip>
                <a:blip r:embed="rId2"/>
              </a:buBlip>
              <a:defRPr sz="2664">
                <a:effectLst>
                  <a:outerShdw sx="100000" sy="100000" kx="0" ky="0" algn="b" rotWithShape="0" blurRad="37592" dist="28194" dir="5400000">
                    <a:srgbClr val="000000"/>
                  </a:outerShdw>
                </a:effectLst>
              </a:defRPr>
            </a:pPr>
            <a:r>
              <a:t>Development Environment (Mac &amp; Linux)</a:t>
            </a:r>
          </a:p>
          <a:p>
            <a:pPr lvl="1" marL="657859" indent="-328929" defTabSz="432308">
              <a:spcBef>
                <a:spcPts val="2600"/>
              </a:spcBef>
              <a:buBlip>
                <a:blip r:embed="rId2"/>
              </a:buBlip>
              <a:defRPr sz="2664">
                <a:effectLst>
                  <a:outerShdw sx="100000" sy="100000" kx="0" ky="0" algn="b" rotWithShape="0" blurRad="37592" dist="28194" dir="5400000">
                    <a:srgbClr val="000000"/>
                  </a:outerShdw>
                </a:effectLst>
              </a:defRPr>
            </a:pPr>
            <a:r>
              <a:t>Anaconda Distribution</a:t>
            </a:r>
          </a:p>
          <a:p>
            <a:pPr marL="328929" indent="-328929" defTabSz="432308">
              <a:spcBef>
                <a:spcPts val="2600"/>
              </a:spcBef>
              <a:buBlip>
                <a:blip r:embed="rId2"/>
              </a:buBlip>
              <a:defRPr sz="2664">
                <a:effectLst>
                  <a:outerShdw sx="100000" sy="100000" kx="0" ky="0" algn="b" rotWithShape="0" blurRad="37592" dist="28194" dir="5400000">
                    <a:srgbClr val="000000"/>
                  </a:outerShdw>
                </a:effectLst>
              </a:defRPr>
            </a:pPr>
            <a:r>
              <a:t>CIFAR-10</a:t>
            </a:r>
          </a:p>
          <a:p>
            <a:pPr lvl="1" marL="657859" indent="-328929" defTabSz="432308">
              <a:spcBef>
                <a:spcPts val="2600"/>
              </a:spcBef>
              <a:buBlip>
                <a:blip r:embed="rId2"/>
              </a:buBlip>
              <a:defRPr sz="2664">
                <a:effectLst>
                  <a:outerShdw sx="100000" sy="100000" kx="0" ky="0" algn="b" rotWithShape="0" blurRad="37592" dist="28194" dir="5400000">
                    <a:srgbClr val="000000"/>
                  </a:outerShdw>
                </a:effectLst>
              </a:defRPr>
            </a:pPr>
            <a:r>
              <a:t>https://www.cs.toronto.edu/~kriz/cifar.html</a:t>
            </a:r>
          </a:p>
        </p:txBody>
      </p:sp>
      <p:pic>
        <p:nvPicPr>
          <p:cNvPr id="189" name="Screen Shot 2019-04-13 at 5.24.19 AM.png" descr="Screen Shot 2019-04-13 at 5.24.19 A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528654" y="3868746"/>
            <a:ext cx="5069250" cy="396581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– A. Choy"/>
          <p:cNvSpPr txBox="1"/>
          <p:nvPr>
            <p:ph type="body" idx="13"/>
          </p:nvPr>
        </p:nvSpPr>
        <p:spPr>
          <a:xfrm>
            <a:off x="1270000" y="6360617"/>
            <a:ext cx="10464800" cy="461366"/>
          </a:xfrm>
          <a:prstGeom prst="rect">
            <a:avLst/>
          </a:prstGeom>
        </p:spPr>
        <p:txBody>
          <a:bodyPr/>
          <a:lstStyle/>
          <a:p>
            <a:pPr/>
            <a:r>
              <a:t>– A. Choy</a:t>
            </a:r>
          </a:p>
        </p:txBody>
      </p:sp>
      <p:sp>
        <p:nvSpPr>
          <p:cNvPr id="192" name="“Enough! Now for some *** code”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“Enough! Now for some *** code”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0) Input data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73379" indent="-373379" defTabSz="490727">
              <a:spcBef>
                <a:spcPts val="3000"/>
              </a:spcBef>
              <a:buBlip>
                <a:blip r:embed="rId2"/>
              </a:buBlip>
              <a:defRPr sz="3024">
                <a:effectLst>
                  <a:outerShdw sx="100000" sy="100000" kx="0" ky="0" algn="b" rotWithShape="0" blurRad="42672" dist="32004" dir="5400000">
                    <a:srgbClr val="000000"/>
                  </a:outerShdw>
                </a:effectLst>
              </a:defRPr>
            </a:pPr>
            <a:r>
              <a:t>0) Input data</a:t>
            </a:r>
          </a:p>
          <a:p>
            <a:pPr marL="373379" indent="-373379" defTabSz="490727">
              <a:spcBef>
                <a:spcPts val="3000"/>
              </a:spcBef>
              <a:buBlip>
                <a:blip r:embed="rId2"/>
              </a:buBlip>
              <a:defRPr sz="3024">
                <a:effectLst>
                  <a:outerShdw sx="100000" sy="100000" kx="0" ky="0" algn="b" rotWithShape="0" blurRad="42672" dist="32004" dir="5400000">
                    <a:srgbClr val="000000"/>
                  </a:outerShdw>
                </a:effectLst>
              </a:defRPr>
            </a:pPr>
            <a:r>
              <a:t>1) Flatten the input images (if necessary)</a:t>
            </a:r>
          </a:p>
          <a:p>
            <a:pPr marL="373379" indent="-373379" defTabSz="490727">
              <a:spcBef>
                <a:spcPts val="3000"/>
              </a:spcBef>
              <a:buBlip>
                <a:blip r:embed="rId2"/>
              </a:buBlip>
              <a:defRPr sz="3024">
                <a:effectLst>
                  <a:outerShdw sx="100000" sy="100000" kx="0" ky="0" algn="b" rotWithShape="0" blurRad="42672" dist="32004" dir="5400000">
                    <a:srgbClr val="000000"/>
                  </a:outerShdw>
                </a:effectLst>
              </a:defRPr>
            </a:pPr>
            <a:r>
              <a:t>2) Build CNN: design layers</a:t>
            </a:r>
          </a:p>
          <a:p>
            <a:pPr lvl="1" marL="746759" indent="-373379" defTabSz="490727">
              <a:spcBef>
                <a:spcPts val="3000"/>
              </a:spcBef>
              <a:buBlip>
                <a:blip r:embed="rId2"/>
              </a:buBlip>
              <a:defRPr sz="3024">
                <a:effectLst>
                  <a:outerShdw sx="100000" sy="100000" kx="0" ky="0" algn="b" rotWithShape="0" blurRad="42672" dist="32004" dir="5400000">
                    <a:srgbClr val="000000"/>
                  </a:outerShdw>
                </a:effectLst>
              </a:defRPr>
            </a:pPr>
            <a:r>
              <a:t>Convolutional layer, pooling (subsampling) layer, FC (fully connected) layers</a:t>
            </a:r>
          </a:p>
          <a:p>
            <a:pPr marL="373379" indent="-373379" defTabSz="490727">
              <a:spcBef>
                <a:spcPts val="3000"/>
              </a:spcBef>
              <a:buBlip>
                <a:blip r:embed="rId2"/>
              </a:buBlip>
              <a:defRPr sz="3024">
                <a:effectLst>
                  <a:outerShdw sx="100000" sy="100000" kx="0" ky="0" algn="b" rotWithShape="0" blurRad="42672" dist="32004" dir="5400000">
                    <a:srgbClr val="000000"/>
                  </a:outerShdw>
                </a:effectLst>
              </a:defRPr>
            </a:pPr>
            <a:r>
              <a:t>3) Add dropout layers to avoid overfitting</a:t>
            </a:r>
          </a:p>
          <a:p>
            <a:pPr marL="373379" indent="-373379" defTabSz="490727">
              <a:spcBef>
                <a:spcPts val="3000"/>
              </a:spcBef>
              <a:buBlip>
                <a:blip r:embed="rId2"/>
              </a:buBlip>
              <a:defRPr sz="3024">
                <a:effectLst>
                  <a:outerShdw sx="100000" sy="100000" kx="0" ky="0" algn="b" rotWithShape="0" blurRad="42672" dist="32004" dir="5400000">
                    <a:srgbClr val="000000"/>
                  </a:outerShdw>
                </a:effectLst>
              </a:defRPr>
            </a:pPr>
            <a:r>
              <a:t>4) CNN Hyperparameters</a:t>
            </a:r>
          </a:p>
          <a:p>
            <a:pPr marL="373379" indent="-373379" defTabSz="490727">
              <a:spcBef>
                <a:spcPts val="3000"/>
              </a:spcBef>
              <a:buBlip>
                <a:blip r:embed="rId2"/>
              </a:buBlip>
              <a:defRPr sz="3024">
                <a:effectLst>
                  <a:outerShdw sx="100000" sy="100000" kx="0" ky="0" algn="b" rotWithShape="0" blurRad="42672" dist="32004" dir="5400000">
                    <a:srgbClr val="000000"/>
                  </a:outerShdw>
                </a:effectLst>
              </a:defRPr>
            </a:pPr>
            <a:r>
              <a:t>5) Train</a:t>
            </a:r>
          </a:p>
          <a:p>
            <a:pPr marL="373379" indent="-373379" defTabSz="490727">
              <a:spcBef>
                <a:spcPts val="3000"/>
              </a:spcBef>
              <a:buBlip>
                <a:blip r:embed="rId2"/>
              </a:buBlip>
              <a:defRPr sz="3024">
                <a:effectLst>
                  <a:outerShdw sx="100000" sy="100000" kx="0" ky="0" algn="b" rotWithShape="0" blurRad="42672" dist="32004" dir="5400000">
                    <a:srgbClr val="000000"/>
                  </a:outerShdw>
                </a:effectLst>
              </a:defRPr>
            </a:pPr>
            <a:r>
              <a:t>6) Use your CNN</a:t>
            </a:r>
          </a:p>
        </p:txBody>
      </p:sp>
      <p:sp>
        <p:nvSpPr>
          <p:cNvPr id="195" name="Recipe: Computer Vision Hot-dish"/>
          <p:cNvSpPr txBox="1"/>
          <p:nvPr>
            <p:ph type="title" idx="4294967295"/>
          </p:nvPr>
        </p:nvSpPr>
        <p:spPr>
          <a:xfrm>
            <a:off x="787400" y="254000"/>
            <a:ext cx="8219530" cy="1109415"/>
          </a:xfrm>
          <a:prstGeom prst="rect">
            <a:avLst/>
          </a:prstGeom>
          <a:solidFill>
            <a:srgbClr val="94908F">
              <a:alpha val="64999"/>
            </a:srgbClr>
          </a:solidFill>
          <a:effectLst>
            <a:outerShdw sx="100000" sy="100000" kx="0" ky="0" algn="b" rotWithShape="0" blurRad="101600" dist="38100" dir="5400000">
              <a:srgbClr val="000000">
                <a:alpha val="50000"/>
              </a:srgbClr>
            </a:outerShdw>
          </a:effectLst>
        </p:spPr>
        <p:txBody>
          <a:bodyPr/>
          <a:lstStyle>
            <a:lvl1pPr algn="ctr">
              <a:defRPr sz="3600"/>
            </a:lvl1pPr>
          </a:lstStyle>
          <a:p>
            <a:pPr/>
            <a:r>
              <a:t>Recipe: Computer Vision Hot-dish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Tuning hyperparameters"/>
          <p:cNvSpPr txBox="1"/>
          <p:nvPr>
            <p:ph type="title"/>
          </p:nvPr>
        </p:nvSpPr>
        <p:spPr>
          <a:xfrm>
            <a:off x="787400" y="254000"/>
            <a:ext cx="11430000" cy="932210"/>
          </a:xfrm>
          <a:prstGeom prst="rect">
            <a:avLst/>
          </a:prstGeom>
        </p:spPr>
        <p:txBody>
          <a:bodyPr/>
          <a:lstStyle>
            <a:lvl1pPr defTabSz="438150">
              <a:defRPr sz="5400">
                <a:effectLst>
                  <a:outerShdw sx="100000" sy="100000" kx="0" ky="0" algn="b" rotWithShape="0" blurRad="38100" dist="28575" dir="5400000">
                    <a:srgbClr val="000000"/>
                  </a:outerShdw>
                </a:effectLst>
              </a:defRPr>
            </a:lvl1pPr>
          </a:lstStyle>
          <a:p>
            <a:pPr/>
            <a:r>
              <a:t>Tuning hyperparameters</a:t>
            </a:r>
          </a:p>
        </p:txBody>
      </p:sp>
      <p:sp>
        <p:nvSpPr>
          <p:cNvPr id="198" name="Kernel size: matrix of weights that slides over the image to extract features. CONV filter (width x height) 2x2 to 5x5…"/>
          <p:cNvSpPr txBox="1"/>
          <p:nvPr>
            <p:ph type="body" idx="1"/>
          </p:nvPr>
        </p:nvSpPr>
        <p:spPr>
          <a:xfrm>
            <a:off x="787400" y="1465163"/>
            <a:ext cx="11430000" cy="7018437"/>
          </a:xfrm>
          <a:prstGeom prst="rect">
            <a:avLst/>
          </a:prstGeom>
        </p:spPr>
        <p:txBody>
          <a:bodyPr/>
          <a:lstStyle/>
          <a:p>
            <a:pPr marL="444499" indent="-444499">
              <a:spcBef>
                <a:spcPts val="1800"/>
              </a:spcBef>
              <a:buBlip>
                <a:blip r:embed="rId2"/>
              </a:buBlip>
              <a:defRPr sz="2800"/>
            </a:pPr>
            <a:r>
              <a:t>Kernel size: matrix of weights that slides over the image to extract features. CONV filter (width x height) 2x2 to 5x5</a:t>
            </a:r>
          </a:p>
          <a:p>
            <a:pPr marL="444499" indent="-444499">
              <a:spcBef>
                <a:spcPts val="1800"/>
              </a:spcBef>
              <a:buBlip>
                <a:blip r:embed="rId2"/>
              </a:buBlip>
              <a:defRPr sz="2800"/>
            </a:pPr>
            <a:r>
              <a:t>Learning rate controls how much to update the weights in the optimization algorithms.</a:t>
            </a:r>
          </a:p>
          <a:p>
            <a:pPr marL="444499" indent="-444499">
              <a:spcBef>
                <a:spcPts val="1800"/>
              </a:spcBef>
              <a:buBlip>
                <a:blip r:embed="rId2"/>
              </a:buBlip>
              <a:defRPr sz="2800"/>
            </a:pPr>
            <a:r>
              <a:t>Number of epochs is the number of times the entire training set pass through the neural networks. Increase epochs until we see the smallest gap between test and training error.</a:t>
            </a:r>
          </a:p>
          <a:p>
            <a:pPr marL="444499" indent="-444499">
              <a:spcBef>
                <a:spcPts val="1800"/>
              </a:spcBef>
              <a:buBlip>
                <a:blip r:embed="rId2"/>
              </a:buBlip>
              <a:defRPr sz="2800"/>
            </a:pPr>
            <a:r>
              <a:t>Batch size: 16 to 128. CNN is sensitive to batch size.</a:t>
            </a:r>
          </a:p>
          <a:p>
            <a:pPr marL="444499" indent="-444499">
              <a:spcBef>
                <a:spcPts val="1800"/>
              </a:spcBef>
              <a:buBlip>
                <a:blip r:embed="rId2"/>
              </a:buBlip>
              <a:defRPr sz="2800"/>
            </a:pPr>
            <a:r>
              <a:t>Activation function: introduces non-linearity to the model - rectifier, sigmoid, tanh depending on task.</a:t>
            </a:r>
          </a:p>
          <a:p>
            <a:pPr marL="444499" indent="-444499">
              <a:spcBef>
                <a:spcPts val="1800"/>
              </a:spcBef>
              <a:buBlip>
                <a:blip r:embed="rId2"/>
              </a:buBlip>
              <a:defRPr sz="2800"/>
            </a:pPr>
            <a:r>
              <a:t>Hidden layers and units - add layers until test error no longer improves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Weight initialization - add small random number to prevent dead neurons, but not too small to avoid zero gradient.…"/>
          <p:cNvSpPr txBox="1"/>
          <p:nvPr/>
        </p:nvSpPr>
        <p:spPr>
          <a:xfrm>
            <a:off x="787400" y="1465163"/>
            <a:ext cx="11430000" cy="7018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marL="408939" indent="-408939" algn="l" defTabSz="537463">
              <a:spcBef>
                <a:spcPts val="1600"/>
              </a:spcBef>
              <a:buSzPct val="30000"/>
              <a:buBlip>
                <a:blip r:embed="rId2"/>
              </a:buBlip>
              <a:defRPr sz="2576">
                <a:effectLst>
                  <a:outerShdw sx="100000" sy="100000" kx="0" ky="0" algn="b" rotWithShape="0" blurRad="46736" dist="35052" dir="5400000">
                    <a:srgbClr val="000000"/>
                  </a:outerShdw>
                </a:effectLst>
              </a:defRPr>
            </a:pPr>
            <a:r>
              <a:t>Weight initialization - add small random number to prevent dead neurons, but not too small to avoid zero gradient.</a:t>
            </a:r>
          </a:p>
          <a:p>
            <a:pPr marL="408939" indent="-408939" algn="l" defTabSz="537463">
              <a:spcBef>
                <a:spcPts val="1600"/>
              </a:spcBef>
              <a:buSzPct val="30000"/>
              <a:buBlip>
                <a:blip r:embed="rId2"/>
              </a:buBlip>
              <a:defRPr sz="2576">
                <a:effectLst>
                  <a:outerShdw sx="100000" sy="100000" kx="0" ky="0" algn="b" rotWithShape="0" blurRad="46736" dist="35052" dir="5400000">
                    <a:srgbClr val="000000"/>
                  </a:outerShdw>
                </a:effectLst>
              </a:defRPr>
            </a:pPr>
            <a:r>
              <a:rPr u="sng"/>
              <a:t>Dropout for regularization</a:t>
            </a:r>
            <a:br/>
            <a:r>
              <a:t>Dropout is a preferable regularization technique to avoid overfitting in deep neural networks. The method simply drops out units in neural network according to the desired probability. A default value of 0.5 is a good choice to test with.</a:t>
            </a:r>
          </a:p>
          <a:p>
            <a:pPr marL="408939" indent="-408939" algn="l" defTabSz="537463">
              <a:spcBef>
                <a:spcPts val="1600"/>
              </a:spcBef>
              <a:buSzPct val="30000"/>
              <a:buBlip>
                <a:blip r:embed="rId2"/>
              </a:buBlip>
              <a:defRPr sz="2576">
                <a:effectLst>
                  <a:outerShdw sx="100000" sy="100000" kx="0" ky="0" algn="b" rotWithShape="0" blurRad="46736" dist="35052" dir="5400000">
                    <a:srgbClr val="000000"/>
                  </a:outerShdw>
                </a:effectLst>
              </a:defRPr>
            </a:pPr>
            <a:r>
              <a:t>Grid search or randomized search</a:t>
            </a:r>
          </a:p>
          <a:p>
            <a:pPr lvl="1" marL="817880" indent="-408940" algn="l" defTabSz="537463">
              <a:spcBef>
                <a:spcPts val="1600"/>
              </a:spcBef>
              <a:buSzPct val="30000"/>
              <a:buBlip>
                <a:blip r:embed="rId2"/>
              </a:buBlip>
              <a:defRPr sz="2576">
                <a:effectLst>
                  <a:outerShdw sx="100000" sy="100000" kx="0" ky="0" algn="b" rotWithShape="0" blurRad="46736" dist="35052" dir="5400000">
                    <a:srgbClr val="000000"/>
                  </a:outerShdw>
                </a:effectLst>
              </a:defRPr>
            </a:pPr>
            <a:r>
              <a:t>Use genetic algorithm to optimize hyper parameters</a:t>
            </a:r>
          </a:p>
          <a:p>
            <a:pPr marL="408939" indent="-408939" algn="l" defTabSz="537463">
              <a:spcBef>
                <a:spcPts val="1600"/>
              </a:spcBef>
              <a:buSzPct val="30000"/>
              <a:buBlip>
                <a:blip r:embed="rId2"/>
              </a:buBlip>
              <a:defRPr sz="2576">
                <a:effectLst>
                  <a:outerShdw sx="100000" sy="100000" kx="0" ky="0" algn="b" rotWithShape="0" blurRad="46736" dist="35052" dir="5400000">
                    <a:srgbClr val="000000"/>
                  </a:outerShdw>
                </a:effectLst>
              </a:defRPr>
            </a:pPr>
            <a:r>
              <a:t>Visualization</a:t>
            </a:r>
          </a:p>
          <a:p>
            <a:pPr lvl="1" marL="817880" indent="-408940" algn="l" defTabSz="537463">
              <a:spcBef>
                <a:spcPts val="1600"/>
              </a:spcBef>
              <a:buSzPct val="30000"/>
              <a:buBlip>
                <a:blip r:embed="rId2"/>
              </a:buBlip>
              <a:defRPr sz="2576">
                <a:effectLst>
                  <a:outerShdw sx="100000" sy="100000" kx="0" ky="0" algn="b" rotWithShape="0" blurRad="46736" dist="35052" dir="5400000">
                    <a:srgbClr val="000000"/>
                  </a:outerShdw>
                </a:effectLst>
              </a:defRPr>
            </a:pPr>
            <a:r>
              <a:t>Look at activations and weights</a:t>
            </a:r>
          </a:p>
          <a:p>
            <a:pPr lvl="1" marL="817880" indent="-408940" algn="l" defTabSz="537463">
              <a:spcBef>
                <a:spcPts val="1600"/>
              </a:spcBef>
              <a:buSzPct val="30000"/>
              <a:buBlip>
                <a:blip r:embed="rId2"/>
              </a:buBlip>
              <a:defRPr sz="2576">
                <a:effectLst>
                  <a:outerShdw sx="100000" sy="100000" kx="0" ky="0" algn="b" rotWithShape="0" blurRad="46736" dist="35052" dir="5400000">
                    <a:srgbClr val="000000"/>
                  </a:outerShdw>
                </a:effectLst>
              </a:defRPr>
            </a:pPr>
            <a:r>
              <a:t>Well-trained networks usually have nice and smooth filters without any noisy patterns.</a:t>
            </a:r>
            <a:br/>
          </a:p>
        </p:txBody>
      </p:sp>
      <p:sp>
        <p:nvSpPr>
          <p:cNvPr id="201" name="Tuning hyperparameters"/>
          <p:cNvSpPr txBox="1"/>
          <p:nvPr/>
        </p:nvSpPr>
        <p:spPr>
          <a:xfrm>
            <a:off x="787400" y="254000"/>
            <a:ext cx="11430000" cy="9322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 defTabSz="438150">
              <a:defRPr sz="5400">
                <a:effectLst>
                  <a:outerShdw sx="100000" sy="100000" kx="0" ky="0" algn="b" rotWithShape="0" blurRad="38100" dist="28575" dir="5400000">
                    <a:srgbClr val="000000"/>
                  </a:outerShdw>
                </a:effectLst>
              </a:defRPr>
            </a:lvl1pPr>
          </a:lstStyle>
          <a:p>
            <a:pPr/>
            <a:r>
              <a:t>Tuning hyperparameters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TAHC_rosenblatt-sepia.jpg" descr="TAHC_rosenblatt-sepia.jpg"/>
          <p:cNvPicPr>
            <a:picLocks noChangeAspect="0"/>
          </p:cNvPicPr>
          <p:nvPr>
            <p:ph type="pic" idx="13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7023099" y="2565400"/>
            <a:ext cx="5397501" cy="6121400"/>
          </a:xfrm>
          <a:prstGeom prst="rect">
            <a:avLst/>
          </a:prstGeom>
        </p:spPr>
      </p:pic>
      <p:sp>
        <p:nvSpPr>
          <p:cNvPr id="125" name="The path of Neural Network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path of Neural Networks</a:t>
            </a:r>
          </a:p>
        </p:txBody>
      </p:sp>
      <p:sp>
        <p:nvSpPr>
          <p:cNvPr id="126" name="Theory &amp; History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3"/>
              </a:buBlip>
            </a:pPr>
            <a:r>
              <a:t>Theory &amp; History</a:t>
            </a:r>
          </a:p>
          <a:p>
            <a:pPr>
              <a:buBlip>
                <a:blip r:embed="rId3"/>
              </a:buBlip>
            </a:pPr>
            <a:r>
              <a:t>Architecture</a:t>
            </a:r>
          </a:p>
          <a:p>
            <a:pPr>
              <a:buBlip>
                <a:blip r:embed="rId3"/>
              </a:buBlip>
            </a:pPr>
            <a:r>
              <a:t>Nuts &amp; Bolts</a:t>
            </a:r>
          </a:p>
          <a:p>
            <a:pPr>
              <a:buBlip>
                <a:blip r:embed="rId3"/>
              </a:buBlip>
            </a:pPr>
            <a:r>
              <a:t>Going From Here</a:t>
            </a:r>
          </a:p>
        </p:txBody>
      </p:sp>
      <p:sp>
        <p:nvSpPr>
          <p:cNvPr id="127" name="Frank Rosenblatt, Cornell Aeronautical Labs"/>
          <p:cNvSpPr txBox="1"/>
          <p:nvPr/>
        </p:nvSpPr>
        <p:spPr>
          <a:xfrm>
            <a:off x="7269860" y="8957183"/>
            <a:ext cx="4903979" cy="399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Frank Rosenblatt, Cornell Aeronautical Labs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#1: Grokking Deep Learning for Computer Vision by Mohamed Algendy (Manning)  www.computervisionbook.com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spcBef>
                <a:spcPts val="1000"/>
              </a:spcBef>
              <a:buBlip>
                <a:blip r:embed="rId2"/>
              </a:buBlip>
              <a:defRPr sz="2400"/>
            </a:pPr>
            <a:r>
              <a:t>#1: Grokking Deep Learning for Computer Vision by Mohamed Algendy (Manning) </a:t>
            </a:r>
            <a:br/>
            <a:r>
              <a:t>www.computervisionbook.com</a:t>
            </a:r>
          </a:p>
          <a:p>
            <a:pPr>
              <a:spcBef>
                <a:spcPts val="1000"/>
              </a:spcBef>
              <a:buBlip>
                <a:blip r:embed="rId2"/>
              </a:buBlip>
              <a:defRPr sz="2400"/>
            </a:pPr>
            <a:r>
              <a:t>Deep Learning with Python by Francois Chollet (Manning)</a:t>
            </a:r>
          </a:p>
          <a:p>
            <a:pPr>
              <a:spcBef>
                <a:spcPts val="1000"/>
              </a:spcBef>
              <a:buBlip>
                <a:blip r:embed="rId2"/>
              </a:buBlip>
              <a:defRPr sz="2400"/>
            </a:pPr>
            <a:r>
              <a:rPr u="sng">
                <a:hlinkClick r:id="rId3" invalidUrl="" action="" tgtFrame="" tooltip="" history="1" highlightClick="0" endSnd="0"/>
              </a:rPr>
              <a:t>https://mitpress.mit.edu/books/parallel-distributed-processing-volume-1</a:t>
            </a:r>
          </a:p>
          <a:p>
            <a:pPr>
              <a:spcBef>
                <a:spcPts val="1000"/>
              </a:spcBef>
              <a:buBlip>
                <a:blip r:embed="rId2"/>
              </a:buBlip>
              <a:defRPr sz="2400"/>
            </a:pPr>
            <a:r>
              <a:rPr u="sng">
                <a:hlinkClick r:id="rId4" invalidUrl="" action="" tgtFrame="" tooltip="" history="1" highlightClick="0" endSnd="0"/>
              </a:rPr>
              <a:t>https://towardsdatascience.com/a-walkthrough-of-convolutional-neural-network-7f474f91d7bd</a:t>
            </a:r>
          </a:p>
          <a:p>
            <a:pPr>
              <a:spcBef>
                <a:spcPts val="1000"/>
              </a:spcBef>
              <a:buBlip>
                <a:blip r:embed="rId2"/>
              </a:buBlip>
              <a:defRPr sz="2400"/>
            </a:pPr>
            <a:r>
              <a:rPr u="sng">
                <a:hlinkClick r:id="rId5" invalidUrl="" action="" tgtFrame="" tooltip="" history="1" highlightClick="0" endSnd="0"/>
              </a:rPr>
              <a:t>https://skymind.ai/wiki/convolutional-network</a:t>
            </a:r>
          </a:p>
          <a:p>
            <a:pPr>
              <a:spcBef>
                <a:spcPts val="1000"/>
              </a:spcBef>
              <a:buBlip>
                <a:blip r:embed="rId2"/>
              </a:buBlip>
              <a:defRPr sz="2400"/>
            </a:pPr>
            <a:r>
              <a:rPr u="sng">
                <a:hlinkClick r:id="rId6" invalidUrl="" action="" tgtFrame="" tooltip="" history="1" highlightClick="0" endSnd="0"/>
              </a:rPr>
              <a:t>https://www.theverge.com/2018/12/17/18144356/ai-image-generation-fake-faces-people-nvidia-generative-adversarial-networks-gans</a:t>
            </a:r>
          </a:p>
          <a:p>
            <a:pPr>
              <a:spcBef>
                <a:spcPts val="1000"/>
              </a:spcBef>
              <a:buBlip>
                <a:blip r:embed="rId2"/>
              </a:buBlip>
              <a:defRPr sz="2400"/>
            </a:pPr>
            <a:r>
              <a:t>Keras (</a:t>
            </a:r>
            <a:r>
              <a:rPr u="sng">
                <a:hlinkClick r:id="rId7" invalidUrl="" action="" tgtFrame="" tooltip="" history="1" highlightClick="0" endSnd="0"/>
              </a:rPr>
              <a:t>keras.io</a:t>
            </a:r>
            <a:r>
              <a:t>)</a:t>
            </a:r>
          </a:p>
        </p:txBody>
      </p:sp>
      <p:sp>
        <p:nvSpPr>
          <p:cNvPr id="204" name="References"/>
          <p:cNvSpPr txBox="1"/>
          <p:nvPr>
            <p:ph type="title" idx="4294967295"/>
          </p:nvPr>
        </p:nvSpPr>
        <p:spPr>
          <a:xfrm>
            <a:off x="787400" y="254000"/>
            <a:ext cx="6862813" cy="859979"/>
          </a:xfrm>
          <a:prstGeom prst="rect">
            <a:avLst/>
          </a:prstGeom>
          <a:solidFill>
            <a:srgbClr val="94908F">
              <a:alpha val="64999"/>
            </a:srgbClr>
          </a:solidFill>
          <a:effectLst>
            <a:outerShdw sx="100000" sy="100000" kx="0" ky="0" algn="b" rotWithShape="0" blurRad="101600" dist="38100" dir="5400000">
              <a:srgbClr val="000000">
                <a:alpha val="50000"/>
              </a:srgbClr>
            </a:outerShdw>
          </a:effectLst>
        </p:spPr>
        <p:txBody>
          <a:bodyPr/>
          <a:lstStyle>
            <a:lvl1pPr algn="ctr">
              <a:defRPr sz="3600"/>
            </a:lvl1pPr>
          </a:lstStyle>
          <a:p>
            <a:pPr/>
            <a:r>
              <a:t>References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8" name="Image Gallery"/>
          <p:cNvGrpSpPr/>
          <p:nvPr/>
        </p:nvGrpSpPr>
        <p:grpSpPr>
          <a:xfrm>
            <a:off x="787400" y="1371600"/>
            <a:ext cx="11430000" cy="7086600"/>
            <a:chOff x="0" y="0"/>
            <a:chExt cx="11430000" cy="7086600"/>
          </a:xfrm>
        </p:grpSpPr>
        <p:pic>
          <p:nvPicPr>
            <p:cNvPr id="206" name="sphero-rvr.jpg" descr="sphero-rvr.jp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999" t="0" r="999" b="0"/>
            <a:stretch>
              <a:fillRect/>
            </a:stretch>
          </p:blipFill>
          <p:spPr>
            <a:xfrm>
              <a:off x="0" y="0"/>
              <a:ext cx="11430000" cy="656056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07" name="Sphero RVR - Next Year’s Talk"/>
            <p:cNvSpPr/>
            <p:nvPr/>
          </p:nvSpPr>
          <p:spPr>
            <a:xfrm>
              <a:off x="0" y="6636767"/>
              <a:ext cx="11430000" cy="44983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6200" tIns="76200" rIns="76200" bIns="76200" numCol="1" anchor="t">
              <a:noAutofit/>
            </a:bodyPr>
            <a:lstStyle>
              <a:lvl1pPr>
                <a:defRPr sz="2000"/>
              </a:lvl1pPr>
            </a:lstStyle>
            <a:p>
              <a:pPr/>
              <a:r>
                <a:t>Sphero RVR - Next Year’s Talk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arnold-schwarzenegger-filming-terminator-6.jpg" descr="arnold-schwarzenegger-filming-terminator-6.jp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0" y="1464733"/>
            <a:ext cx="13004800" cy="6824134"/>
          </a:xfrm>
          <a:prstGeom prst="rect">
            <a:avLst/>
          </a:prstGeom>
        </p:spPr>
      </p:pic>
      <p:sp>
        <p:nvSpPr>
          <p:cNvPr id="211" name="Not recommended."/>
          <p:cNvSpPr txBox="1"/>
          <p:nvPr>
            <p:ph type="title" idx="4294967295"/>
          </p:nvPr>
        </p:nvSpPr>
        <p:spPr>
          <a:xfrm>
            <a:off x="927100" y="7721600"/>
            <a:ext cx="11430000" cy="2438400"/>
          </a:xfrm>
          <a:prstGeom prst="rect">
            <a:avLst/>
          </a:prstGeom>
        </p:spPr>
        <p:txBody>
          <a:bodyPr/>
          <a:lstStyle/>
          <a:p>
            <a:pPr/>
            <a:r>
              <a:t>Not recommended.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MLP and CNN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MLP and CNNs</a:t>
            </a:r>
          </a:p>
          <a:p>
            <a:pPr>
              <a:buBlip>
                <a:blip r:embed="rId2"/>
              </a:buBlip>
            </a:pPr>
            <a:r>
              <a:t>Weights and biases</a:t>
            </a:r>
          </a:p>
          <a:p>
            <a:pPr>
              <a:buBlip>
                <a:blip r:embed="rId2"/>
              </a:buBlip>
            </a:pPr>
            <a:r>
              <a:t>Hyperparameters: error function, activation function, and optimizer</a:t>
            </a:r>
          </a:p>
          <a:p>
            <a:pPr>
              <a:buBlip>
                <a:blip r:embed="rId2"/>
              </a:buBlip>
            </a:pPr>
            <a:r>
              <a:t>Training</a:t>
            </a:r>
          </a:p>
          <a:p>
            <a:pPr>
              <a:buBlip>
                <a:blip r:embed="rId2"/>
              </a:buBlip>
            </a:pPr>
            <a:r>
              <a:t>Use the NN …</a:t>
            </a:r>
          </a:p>
          <a:p>
            <a:pPr lvl="1">
              <a:buBlip>
                <a:blip r:embed="rId2"/>
              </a:buBlip>
            </a:pPr>
            <a:r>
              <a:t>(Equip your car with computer vision)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Neurons.jpg" descr="Neurons.jp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5403402" y="5730542"/>
            <a:ext cx="6983417" cy="3089786"/>
          </a:xfrm>
          <a:prstGeom prst="rect">
            <a:avLst/>
          </a:prstGeom>
          <a:ln w="12700">
            <a:miter lim="400000"/>
          </a:ln>
        </p:spPr>
      </p:pic>
      <p:pic>
        <p:nvPicPr>
          <p:cNvPr id="130" name="HumanVisionSystem.jpg" descr="HumanVisionSystem.jpg"/>
          <p:cNvPicPr>
            <a:picLocks noChangeAspect="1"/>
          </p:cNvPicPr>
          <p:nvPr>
            <p:ph type="pic" idx="14"/>
          </p:nvPr>
        </p:nvPicPr>
        <p:blipFill>
          <a:blip r:embed="rId3">
            <a:extLst/>
          </a:blip>
          <a:srcRect l="0" t="0" r="0" b="0"/>
          <a:stretch>
            <a:fillRect/>
          </a:stretch>
        </p:blipFill>
        <p:spPr>
          <a:xfrm>
            <a:off x="5616019" y="1229922"/>
            <a:ext cx="6558184" cy="2807134"/>
          </a:xfrm>
          <a:prstGeom prst="rect">
            <a:avLst/>
          </a:prstGeom>
          <a:ln w="12700">
            <a:miter lim="400000"/>
          </a:ln>
        </p:spPr>
      </p:pic>
      <p:pic>
        <p:nvPicPr>
          <p:cNvPr id="131" name="Artificial-neural-network-architecture-ANN-i-h-1-h-2-h-n-o.png" descr="Artificial-neural-network-architecture-ANN-i-h-1-h-2-h-n-o.png"/>
          <p:cNvPicPr>
            <a:picLocks noChangeAspect="1"/>
          </p:cNvPicPr>
          <p:nvPr>
            <p:ph type="pic" idx="15"/>
          </p:nvPr>
        </p:nvPicPr>
        <p:blipFill>
          <a:blip r:embed="rId4">
            <a:extLst/>
          </a:blip>
          <a:srcRect l="0" t="0" r="0" b="0"/>
          <a:stretch>
            <a:fillRect/>
          </a:stretch>
        </p:blipFill>
        <p:spPr>
          <a:xfrm>
            <a:off x="588276" y="3021381"/>
            <a:ext cx="4556269" cy="2669438"/>
          </a:xfrm>
          <a:prstGeom prst="rect">
            <a:avLst/>
          </a:prstGeom>
          <a:ln w="12700">
            <a:miter lim="400000"/>
          </a:ln>
        </p:spPr>
      </p:pic>
      <p:sp>
        <p:nvSpPr>
          <p:cNvPr id="132" name="Artificial Neural Networks"/>
          <p:cNvSpPr txBox="1"/>
          <p:nvPr/>
        </p:nvSpPr>
        <p:spPr>
          <a:xfrm>
            <a:off x="984289" y="5827370"/>
            <a:ext cx="3383281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pPr/>
            <a:r>
              <a:t>Artificial Neural Networks</a:t>
            </a:r>
          </a:p>
        </p:txBody>
      </p:sp>
      <p:sp>
        <p:nvSpPr>
          <p:cNvPr id="133" name="Biological vs. Artificial Neuron"/>
          <p:cNvSpPr txBox="1"/>
          <p:nvPr/>
        </p:nvSpPr>
        <p:spPr>
          <a:xfrm>
            <a:off x="6769596" y="8926170"/>
            <a:ext cx="3953867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pPr/>
            <a:r>
              <a:t>Biological vs. Artificial Neuron</a:t>
            </a:r>
          </a:p>
        </p:txBody>
      </p:sp>
      <p:sp>
        <p:nvSpPr>
          <p:cNvPr id="134" name="Human Vision System"/>
          <p:cNvSpPr txBox="1"/>
          <p:nvPr/>
        </p:nvSpPr>
        <p:spPr>
          <a:xfrm>
            <a:off x="7397626" y="4125550"/>
            <a:ext cx="2994966" cy="4610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pPr/>
            <a:r>
              <a:t>Human Vision System</a:t>
            </a:r>
          </a:p>
        </p:txBody>
      </p:sp>
      <p:sp>
        <p:nvSpPr>
          <p:cNvPr id="135" name="From Biological to Artificial Neural Networks"/>
          <p:cNvSpPr txBox="1"/>
          <p:nvPr/>
        </p:nvSpPr>
        <p:spPr>
          <a:xfrm>
            <a:off x="3015475" y="94057"/>
            <a:ext cx="6671134" cy="954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800"/>
            </a:lvl1pPr>
          </a:lstStyle>
          <a:p>
            <a:pPr/>
            <a:r>
              <a:t>From Biological to Artificial Neural Networks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colon-cancer-web.gif" descr="colon-cancer-web.gif"/>
          <p:cNvPicPr>
            <a:picLocks noChangeAspect="0"/>
          </p:cNvPicPr>
          <p:nvPr>
            <p:ph type="pic" idx="13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6667500" y="4914900"/>
            <a:ext cx="5702300" cy="3787784"/>
          </a:xfrm>
          <a:prstGeom prst="rect">
            <a:avLst/>
          </a:prstGeom>
        </p:spPr>
      </p:pic>
      <p:pic>
        <p:nvPicPr>
          <p:cNvPr id="138" name="fake_faces.png" descr="fake_faces.png"/>
          <p:cNvPicPr>
            <a:picLocks noChangeAspect="0"/>
          </p:cNvPicPr>
          <p:nvPr>
            <p:ph type="pic" idx="14"/>
          </p:nvPr>
        </p:nvPicPr>
        <p:blipFill>
          <a:blip r:embed="rId3">
            <a:extLst/>
          </a:blip>
          <a:stretch>
            <a:fillRect/>
          </a:stretch>
        </p:blipFill>
        <p:spPr>
          <a:xfrm>
            <a:off x="6667500" y="1079500"/>
            <a:ext cx="5697292" cy="3784600"/>
          </a:xfrm>
          <a:prstGeom prst="rect">
            <a:avLst/>
          </a:prstGeom>
        </p:spPr>
      </p:pic>
      <p:pic>
        <p:nvPicPr>
          <p:cNvPr id="139" name="portfolio_trading_nn.jpeg" descr="portfolio_trading_nn.jpeg"/>
          <p:cNvPicPr>
            <a:picLocks noChangeAspect="0"/>
          </p:cNvPicPr>
          <p:nvPr>
            <p:ph type="pic" idx="15"/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946150" y="1066800"/>
            <a:ext cx="5600700" cy="7620000"/>
          </a:xfrm>
          <a:prstGeom prst="rect">
            <a:avLst/>
          </a:prstGeom>
        </p:spPr>
      </p:pic>
      <p:sp>
        <p:nvSpPr>
          <p:cNvPr id="140" name="Fake faces"/>
          <p:cNvSpPr txBox="1"/>
          <p:nvPr/>
        </p:nvSpPr>
        <p:spPr>
          <a:xfrm>
            <a:off x="8868445" y="702183"/>
            <a:ext cx="1295401" cy="399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Fake faces</a:t>
            </a:r>
          </a:p>
        </p:txBody>
      </p:sp>
      <p:sp>
        <p:nvSpPr>
          <p:cNvPr id="141" name="Cancer Screening"/>
          <p:cNvSpPr txBox="1"/>
          <p:nvPr/>
        </p:nvSpPr>
        <p:spPr>
          <a:xfrm>
            <a:off x="8317265" y="8753483"/>
            <a:ext cx="2067561" cy="3990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Cancer Screening</a:t>
            </a:r>
          </a:p>
        </p:txBody>
      </p:sp>
      <p:sp>
        <p:nvSpPr>
          <p:cNvPr id="142" name="Portfolio Trading"/>
          <p:cNvSpPr txBox="1"/>
          <p:nvPr/>
        </p:nvSpPr>
        <p:spPr>
          <a:xfrm>
            <a:off x="2605313" y="702183"/>
            <a:ext cx="1883665" cy="399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Portfolio Trading</a:t>
            </a:r>
          </a:p>
        </p:txBody>
      </p:sp>
      <p:sp>
        <p:nvSpPr>
          <p:cNvPr id="143" name="Real World NN Applications"/>
          <p:cNvSpPr txBox="1"/>
          <p:nvPr/>
        </p:nvSpPr>
        <p:spPr>
          <a:xfrm>
            <a:off x="4002024" y="132525"/>
            <a:ext cx="4645153" cy="547750"/>
          </a:xfrm>
          <a:prstGeom prst="rect">
            <a:avLst/>
          </a:prstGeom>
          <a:solidFill>
            <a:srgbClr val="94908F">
              <a:alpha val="64999"/>
            </a:srgbClr>
          </a:solidFill>
          <a:ln w="12700">
            <a:miter lim="400000"/>
          </a:ln>
          <a:effectLst>
            <a:outerShdw sx="100000" sy="100000" kx="0" ky="0" algn="b" rotWithShape="0" blurRad="101600" dist="381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pPr/>
            <a:r>
              <a:t>Real World NN Applications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neural-network-types.png" descr="neural-network-types.png"/>
          <p:cNvPicPr>
            <a:picLocks noChangeAspect="0"/>
          </p:cNvPicPr>
          <p:nvPr>
            <p:ph type="pic" idx="13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-952771" y="176882"/>
            <a:ext cx="14910341" cy="8973030"/>
          </a:xfrm>
          <a:prstGeom prst="rect">
            <a:avLst/>
          </a:prstGeom>
        </p:spPr>
      </p:pic>
      <p:sp>
        <p:nvSpPr>
          <p:cNvPr id="146" name="Neural Networks (eye-chart)"/>
          <p:cNvSpPr txBox="1"/>
          <p:nvPr>
            <p:ph type="title"/>
          </p:nvPr>
        </p:nvSpPr>
        <p:spPr>
          <a:xfrm>
            <a:off x="3987800" y="9008467"/>
            <a:ext cx="7369175" cy="567333"/>
          </a:xfrm>
          <a:prstGeom prst="rect">
            <a:avLst/>
          </a:prstGeom>
        </p:spPr>
        <p:txBody>
          <a:bodyPr/>
          <a:lstStyle>
            <a:lvl1pPr defTabSz="245363">
              <a:defRPr sz="3024">
                <a:effectLst>
                  <a:outerShdw sx="100000" sy="100000" kx="0" ky="0" algn="b" rotWithShape="0" blurRad="21336" dist="16002" dir="5400000">
                    <a:srgbClr val="000000"/>
                  </a:outerShdw>
                </a:effectLst>
              </a:defRPr>
            </a:lvl1pPr>
          </a:lstStyle>
          <a:p>
            <a:pPr/>
            <a:r>
              <a:t>Neural Networks (eye-chart)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Computer Vision Pipeline"/>
          <p:cNvSpPr txBox="1"/>
          <p:nvPr>
            <p:ph type="title"/>
          </p:nvPr>
        </p:nvSpPr>
        <p:spPr>
          <a:xfrm>
            <a:off x="787400" y="254000"/>
            <a:ext cx="9832727" cy="1435944"/>
          </a:xfrm>
          <a:prstGeom prst="rect">
            <a:avLst/>
          </a:prstGeom>
        </p:spPr>
        <p:txBody>
          <a:bodyPr/>
          <a:lstStyle>
            <a:lvl1pPr>
              <a:defRPr sz="6000"/>
            </a:lvl1pPr>
          </a:lstStyle>
          <a:p>
            <a:pPr/>
            <a:r>
              <a:t>Computer Vision Pipeline</a:t>
            </a:r>
          </a:p>
        </p:txBody>
      </p:sp>
      <p:pic>
        <p:nvPicPr>
          <p:cNvPr id="149" name="Pipeline.jpg" descr="Pipeline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98574" y="1811337"/>
            <a:ext cx="8808409" cy="2077882"/>
          </a:xfrm>
          <a:prstGeom prst="rect">
            <a:avLst/>
          </a:prstGeom>
          <a:ln w="12700">
            <a:miter lim="400000"/>
          </a:ln>
        </p:spPr>
      </p:pic>
      <p:pic>
        <p:nvPicPr>
          <p:cNvPr id="150" name="Pipeline_2.jpg" descr="Pipeline_2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34913" y="4354810"/>
            <a:ext cx="8735731" cy="298772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Image Preprocessing"/>
          <p:cNvSpPr txBox="1"/>
          <p:nvPr>
            <p:ph type="title"/>
          </p:nvPr>
        </p:nvSpPr>
        <p:spPr>
          <a:xfrm>
            <a:off x="787400" y="254000"/>
            <a:ext cx="11430000" cy="1013768"/>
          </a:xfrm>
          <a:prstGeom prst="rect">
            <a:avLst/>
          </a:prstGeom>
        </p:spPr>
        <p:txBody>
          <a:bodyPr/>
          <a:lstStyle>
            <a:lvl1pPr>
              <a:defRPr sz="5600"/>
            </a:lvl1pPr>
          </a:lstStyle>
          <a:p>
            <a:pPr/>
            <a:r>
              <a:t>Image Preprocessing</a:t>
            </a:r>
          </a:p>
        </p:txBody>
      </p:sp>
      <p:sp>
        <p:nvSpPr>
          <p:cNvPr id="153" name="Why?…"/>
          <p:cNvSpPr txBox="1"/>
          <p:nvPr>
            <p:ph type="body" idx="1"/>
          </p:nvPr>
        </p:nvSpPr>
        <p:spPr>
          <a:xfrm>
            <a:off x="787400" y="1481187"/>
            <a:ext cx="11430000" cy="7705775"/>
          </a:xfrm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Why?</a:t>
            </a:r>
          </a:p>
          <a:p>
            <a:pPr lvl="1">
              <a:buBlip>
                <a:blip r:embed="rId2"/>
              </a:buBlip>
            </a:pPr>
            <a:r>
              <a:t>Convert color to greyscale to reduce computation complexity.</a:t>
            </a:r>
          </a:p>
          <a:p>
            <a:pPr lvl="1">
              <a:buBlip>
                <a:blip r:embed="rId2"/>
              </a:buBlip>
            </a:pPr>
            <a:r>
              <a:t>Data augmentation</a:t>
            </a:r>
          </a:p>
          <a:p>
            <a:pPr lvl="1">
              <a:buBlip>
                <a:blip r:embed="rId2"/>
              </a:buBlip>
            </a:pPr>
            <a:r>
              <a:t>“No free lunch theorems for</a:t>
            </a:r>
            <a:br/>
            <a:r>
              <a:t>Optimizations”</a:t>
            </a:r>
          </a:p>
        </p:txBody>
      </p:sp>
      <p:pic>
        <p:nvPicPr>
          <p:cNvPr id="154" name="data_augmentation.jpg" descr="data_augmentation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222235" y="4854314"/>
            <a:ext cx="4782242" cy="330255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Feature extraction"/>
          <p:cNvSpPr txBox="1"/>
          <p:nvPr>
            <p:ph type="title"/>
          </p:nvPr>
        </p:nvSpPr>
        <p:spPr>
          <a:xfrm>
            <a:off x="787400" y="254000"/>
            <a:ext cx="11430000" cy="1013768"/>
          </a:xfrm>
          <a:prstGeom prst="rect">
            <a:avLst/>
          </a:prstGeom>
        </p:spPr>
        <p:txBody>
          <a:bodyPr/>
          <a:lstStyle>
            <a:lvl1pPr>
              <a:defRPr sz="5600"/>
            </a:lvl1pPr>
          </a:lstStyle>
          <a:p>
            <a:pPr/>
            <a:r>
              <a:t>Feature extraction</a:t>
            </a:r>
          </a:p>
        </p:txBody>
      </p:sp>
      <p:sp>
        <p:nvSpPr>
          <p:cNvPr id="157" name="Extract useful features to feed to ML for classification.…"/>
          <p:cNvSpPr txBox="1"/>
          <p:nvPr>
            <p:ph type="body" idx="1"/>
          </p:nvPr>
        </p:nvSpPr>
        <p:spPr>
          <a:xfrm>
            <a:off x="787400" y="1481187"/>
            <a:ext cx="11430000" cy="7705775"/>
          </a:xfrm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Extract useful features to feed to ML for classification.</a:t>
            </a:r>
          </a:p>
          <a:p>
            <a:pPr lvl="1">
              <a:buBlip>
                <a:blip r:embed="rId2"/>
              </a:buBlip>
            </a:pPr>
            <a:r>
              <a:t>Features vector</a:t>
            </a:r>
            <a:br/>
          </a:p>
          <a:p>
            <a:pPr lvl="1">
              <a:buBlip>
                <a:blip r:embed="rId2"/>
              </a:buBlip>
            </a:pPr>
            <a:r>
              <a:t>Traditional ML uses hand-crafted features</a:t>
            </a:r>
          </a:p>
          <a:p>
            <a:pPr lvl="1">
              <a:buBlip>
                <a:blip r:embed="rId2"/>
              </a:buBlip>
            </a:pPr>
            <a:r>
              <a:t>Deep learning automatically extract features</a:t>
            </a:r>
          </a:p>
        </p:txBody>
      </p:sp>
      <p:pic>
        <p:nvPicPr>
          <p:cNvPr id="158" name="features_extraction.jpg" descr="features_extraction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830093" y="3981450"/>
            <a:ext cx="5930901" cy="17907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Classifier algorithms"/>
          <p:cNvSpPr txBox="1"/>
          <p:nvPr>
            <p:ph type="title"/>
          </p:nvPr>
        </p:nvSpPr>
        <p:spPr>
          <a:xfrm>
            <a:off x="787400" y="254000"/>
            <a:ext cx="11430000" cy="1258342"/>
          </a:xfrm>
          <a:prstGeom prst="rect">
            <a:avLst/>
          </a:prstGeom>
        </p:spPr>
        <p:txBody>
          <a:bodyPr/>
          <a:lstStyle/>
          <a:p>
            <a:pPr/>
            <a:r>
              <a:t>Classifier algorithms</a:t>
            </a:r>
          </a:p>
        </p:txBody>
      </p:sp>
      <p:pic>
        <p:nvPicPr>
          <p:cNvPr id="161" name="classifier_algorithm.jpg" descr="classifier_algorithm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10034" y="1885850"/>
            <a:ext cx="6074477" cy="3945815"/>
          </a:xfrm>
          <a:prstGeom prst="rect">
            <a:avLst/>
          </a:prstGeom>
          <a:ln w="12700">
            <a:miter lim="400000"/>
          </a:ln>
        </p:spPr>
      </p:pic>
      <p:pic>
        <p:nvPicPr>
          <p:cNvPr id="162" name="cat_feature.jpg" descr="cat_feature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450674" y="5965421"/>
            <a:ext cx="7115890" cy="33735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_rels/theme1.xml.rels><?xml version="1.0" encoding="UTF-8"?>
<Relationships xmlns="http://schemas.openxmlformats.org/package/2006/relationships"><Relationship Id="rId1" Type="http://schemas.openxmlformats.org/officeDocument/2006/relationships/image" Target="../media/image2.png"/></Relationships>

</file>

<file path=ppt/theme/_rels/theme2.xml.rels><?xml version="1.0" encoding="UTF-8"?>
<Relationships xmlns="http://schemas.openxmlformats.org/package/2006/relationships"><Relationship Id="rId1" Type="http://schemas.openxmlformats.org/officeDocument/2006/relationships/image" Target="../media/image3.png"/></Relationships>

</file>

<file path=ppt/theme/theme1.xml><?xml version="1.0" encoding="utf-8"?>
<a:theme xmlns:a="http://schemas.openxmlformats.org/drawingml/2006/main" xmlns:r="http://schemas.openxmlformats.org/officeDocument/2006/relationships" name="Industrial">
  <a:themeElements>
    <a:clrScheme name="Industrial">
      <a:dk1>
        <a:srgbClr val="BC00FF"/>
      </a:dk1>
      <a:lt1>
        <a:srgbClr val="FFFFFF"/>
      </a:lt1>
      <a:dk2>
        <a:srgbClr val="53585F"/>
      </a:dk2>
      <a:lt2>
        <a:srgbClr val="DCDEE0"/>
      </a:lt2>
      <a:accent1>
        <a:srgbClr val="0073CF"/>
      </a:accent1>
      <a:accent2>
        <a:srgbClr val="1A941F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Industrial">
      <a:majorFont>
        <a:latin typeface="Helvetica Neue Light"/>
        <a:ea typeface="Helvetica Neue Light"/>
        <a:cs typeface="Helvetica Neue Light"/>
      </a:majorFont>
      <a:minorFont>
        <a:latin typeface="Helvetica Neue Light"/>
        <a:ea typeface="Helvetica Neue Light"/>
        <a:cs typeface="Helvetica Neue Light"/>
      </a:minorFont>
    </a:fontScheme>
    <a:fmtScheme name="Industrial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50800" dist="38100" dir="5400000">
                <a:srgbClr val="000000"/>
              </a:outerShdw>
            </a:effectLst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2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50800" dist="38100" dir="5400000">
                <a:srgbClr val="000000"/>
              </a:outerShdw>
            </a:effectLst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Industrial">
  <a:themeElements>
    <a:clrScheme name="Industrial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73CF"/>
      </a:accent1>
      <a:accent2>
        <a:srgbClr val="1A941F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Industrial">
      <a:majorFont>
        <a:latin typeface="Helvetica Neue Light"/>
        <a:ea typeface="Helvetica Neue Light"/>
        <a:cs typeface="Helvetica Neue Light"/>
      </a:majorFont>
      <a:minorFont>
        <a:latin typeface="Helvetica Neue Light"/>
        <a:ea typeface="Helvetica Neue Light"/>
        <a:cs typeface="Helvetica Neue Light"/>
      </a:minorFont>
    </a:fontScheme>
    <a:fmtScheme name="Industrial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50800" dist="38100" dir="5400000">
                <a:srgbClr val="000000"/>
              </a:outerShdw>
            </a:effectLst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2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50800" dist="38100" dir="5400000">
                <a:srgbClr val="000000"/>
              </a:outerShdw>
            </a:effectLst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